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2" r:id="rId5"/>
    <p:sldId id="260" r:id="rId6"/>
    <p:sldId id="263" r:id="rId7"/>
    <p:sldId id="257" r:id="rId8"/>
    <p:sldId id="259" r:id="rId9"/>
    <p:sldId id="261" r:id="rId10"/>
    <p:sldId id="262" r:id="rId11"/>
    <p:sldId id="265" r:id="rId12"/>
    <p:sldId id="266" r:id="rId13"/>
    <p:sldId id="267" r:id="rId14"/>
    <p:sldId id="271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37822-70CF-440D-9D8F-38BDB484FD8B}" type="datetimeFigureOut">
              <a:rPr lang="en-US" smtClean="0"/>
              <a:pPr/>
              <a:t>10/18/2022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787EE-DC87-479F-9B98-423545104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76400" y="205740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Charlton Fire District 2023 Budget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0" y="457200"/>
            <a:ext cx="3505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Fire Protection (cont.)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21336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Waste Disposal		     $800.00	     $800.00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Website Administration	     $200.00            $200.00</a:t>
            </a:r>
          </a:p>
          <a:p>
            <a:r>
              <a:rPr lang="en-US" sz="2400" b="1" dirty="0"/>
              <a:t>TOTAL FIRE PROTECTION      $332,506.00    </a:t>
            </a:r>
            <a:r>
              <a:rPr lang="en-US" sz="2400" b="1" dirty="0">
                <a:highlight>
                  <a:srgbClr val="FFFF00"/>
                </a:highlight>
              </a:rPr>
              <a:t>$348,906.25</a:t>
            </a:r>
          </a:p>
        </p:txBody>
      </p:sp>
      <p:sp>
        <p:nvSpPr>
          <p:cNvPr id="4" name="Rectangle 3"/>
          <p:cNvSpPr/>
          <p:nvPr/>
        </p:nvSpPr>
        <p:spPr>
          <a:xfrm>
            <a:off x="4800600" y="1524000"/>
            <a:ext cx="2871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2022	          2023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1981200"/>
            <a:ext cx="769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Personal Services                      $27,600.00            $27,600.00</a:t>
            </a:r>
          </a:p>
          <a:p>
            <a:r>
              <a:rPr lang="en-US" sz="2400" dirty="0"/>
              <a:t>Equipment			$12,800.00            $12,800.00</a:t>
            </a:r>
          </a:p>
          <a:p>
            <a:r>
              <a:rPr lang="en-US" sz="2400" dirty="0"/>
              <a:t>Fire Protection		           $332,506.00          </a:t>
            </a:r>
            <a:r>
              <a:rPr lang="en-US" sz="2400" dirty="0">
                <a:highlight>
                  <a:srgbClr val="FFFF00"/>
                </a:highlight>
              </a:rPr>
              <a:t>$348,906.25</a:t>
            </a:r>
          </a:p>
          <a:p>
            <a:r>
              <a:rPr lang="en-US" sz="2400" dirty="0"/>
              <a:t>Social Security/Medicare	  $2,200.00              $2,200.00</a:t>
            </a:r>
          </a:p>
          <a:p>
            <a:r>
              <a:rPr lang="en-US" sz="2400" dirty="0"/>
              <a:t>Workers Compensation	     $300.00                  $300.00</a:t>
            </a:r>
          </a:p>
          <a:p>
            <a:r>
              <a:rPr lang="en-US" sz="2400" b="1" dirty="0"/>
              <a:t>TOTAL EXPENSES                    $375,406.00</a:t>
            </a:r>
            <a:r>
              <a:rPr lang="en-US" b="1" dirty="0"/>
              <a:t>	    </a:t>
            </a:r>
            <a:r>
              <a:rPr lang="en-US" sz="2400" b="1" dirty="0">
                <a:highlight>
                  <a:srgbClr val="FFFF00"/>
                </a:highlight>
              </a:rPr>
              <a:t>$391,806.25</a:t>
            </a:r>
            <a:r>
              <a:rPr lang="en-US" dirty="0"/>
              <a:t>					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6600" y="533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Total Expenses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724400" y="1219200"/>
            <a:ext cx="324319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2022	              2023</a:t>
            </a:r>
            <a:endParaRPr lang="en-US" sz="3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295400"/>
            <a:ext cx="838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TOTAL EXPENSES             		  $375,406.00   </a:t>
            </a:r>
            <a:r>
              <a:rPr lang="en-US" sz="2400" b="1" dirty="0">
                <a:highlight>
                  <a:srgbClr val="FFFF00"/>
                </a:highlight>
              </a:rPr>
              <a:t>$391,806.25</a:t>
            </a:r>
          </a:p>
          <a:p>
            <a:endParaRPr lang="en-US" sz="2400" dirty="0"/>
          </a:p>
          <a:p>
            <a:r>
              <a:rPr lang="en-US" sz="2400" b="1" dirty="0"/>
              <a:t>Capital Reserve Fund Deposits </a:t>
            </a:r>
          </a:p>
          <a:p>
            <a:r>
              <a:rPr lang="en-US" sz="2400" dirty="0"/>
              <a:t>Capital Improvements                                $10,000.00     $10,000.00</a:t>
            </a:r>
          </a:p>
          <a:p>
            <a:r>
              <a:rPr lang="en-US" sz="2400" dirty="0"/>
              <a:t>Apparatus                                                     $99,000.00     </a:t>
            </a:r>
            <a:r>
              <a:rPr lang="en-US" sz="2400" dirty="0">
                <a:highlight>
                  <a:srgbClr val="FFFF00"/>
                </a:highlight>
              </a:rPr>
              <a:t>$90,000.00</a:t>
            </a:r>
          </a:p>
          <a:p>
            <a:r>
              <a:rPr lang="en-US" sz="2400" dirty="0"/>
              <a:t>Equipment                                                      $8,174.00     $12,000.00</a:t>
            </a:r>
          </a:p>
          <a:p>
            <a:r>
              <a:rPr lang="en-US" sz="2400" b="1" dirty="0"/>
              <a:t>TOTAL CAPITAL RESERVE DEPOSITS      $117,174.00  </a:t>
            </a:r>
            <a:r>
              <a:rPr lang="en-US" sz="2400" b="1" dirty="0">
                <a:highlight>
                  <a:srgbClr val="FFFF00"/>
                </a:highlight>
              </a:rPr>
              <a:t>$112,000.00</a:t>
            </a:r>
          </a:p>
          <a:p>
            <a:r>
              <a:rPr lang="en-US" sz="2400" b="1" dirty="0"/>
              <a:t>EXPENSES + CAPITAL FUND DEPOSITS $492,580.00  $503,806.25</a:t>
            </a:r>
          </a:p>
          <a:p>
            <a:r>
              <a:rPr lang="en-US" sz="2400" b="1" dirty="0"/>
              <a:t>Interest Income                                                $100.00          $100.00</a:t>
            </a:r>
            <a:r>
              <a:rPr lang="en-US" sz="2400" b="1" dirty="0">
                <a:solidFill>
                  <a:srgbClr val="FF0000"/>
                </a:solidFill>
              </a:rPr>
              <a:t>				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AMOUNT TO BE RAISED BY REAL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PROPERTY TAXES 	               	  $492,480.00   $503,706.00</a:t>
            </a: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486400" y="533400"/>
            <a:ext cx="28712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2022	          2023</a:t>
            </a:r>
            <a:endParaRPr 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09600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Capital Reserve Fund Balances (Established 2011)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43000" y="2133600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dirty="0"/>
              <a:t>Capital Improvements    $100,116  $110,116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/>
            <a:r>
              <a:rPr lang="en-US" sz="2800" dirty="0"/>
              <a:t>Apparatus                        $514,957  $604,957</a:t>
            </a:r>
          </a:p>
          <a:p>
            <a:pPr marL="342900" indent="-342900"/>
            <a:endParaRPr lang="en-US" sz="2800" dirty="0"/>
          </a:p>
          <a:p>
            <a:pPr marL="342900" indent="-342900"/>
            <a:r>
              <a:rPr lang="en-US" sz="2800" dirty="0"/>
              <a:t>Emergency Repairs          $25,098     $25,098    </a:t>
            </a:r>
          </a:p>
          <a:p>
            <a:pPr marL="342900" indent="-342900">
              <a:buAutoNum type="arabicPeriod"/>
            </a:pPr>
            <a:endParaRPr lang="en-US" sz="2800" dirty="0"/>
          </a:p>
          <a:p>
            <a:pPr marL="342900" indent="-342900"/>
            <a:r>
              <a:rPr lang="en-US" sz="2800" dirty="0"/>
              <a:t>Equipment                       $112,890  $124,890   </a:t>
            </a:r>
          </a:p>
          <a:p>
            <a:pPr marL="342900" indent="-342900"/>
            <a:endParaRPr lang="en-US" sz="2800" dirty="0"/>
          </a:p>
          <a:p>
            <a:pPr marL="342900" indent="-342900"/>
            <a:r>
              <a:rPr lang="en-US" sz="2800" dirty="0"/>
              <a:t>*Assume fully funded in 2022 and 2023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6800" y="1371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 2022*        2023*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Apparatus Reserve Fund – Annual Funding Plan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2362200"/>
            <a:ext cx="82296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ETA-181	$445,367	$14,845/yr      30 yrs     2015</a:t>
            </a:r>
          </a:p>
          <a:p>
            <a:r>
              <a:rPr lang="en-US" sz="2800" dirty="0"/>
              <a:t>ETA-182	$412,500	$13,750/yr      30 yrs     </a:t>
            </a:r>
            <a:r>
              <a:rPr lang="en-US" sz="2800" dirty="0">
                <a:highlight>
                  <a:srgbClr val="FFFF00"/>
                </a:highlight>
              </a:rPr>
              <a:t>2000</a:t>
            </a:r>
          </a:p>
          <a:p>
            <a:r>
              <a:rPr lang="en-US" sz="2800" dirty="0"/>
              <a:t>R-184		$327,000	$10,900/yr      30 yrs     </a:t>
            </a:r>
            <a:r>
              <a:rPr lang="en-US" sz="2800" dirty="0">
                <a:highlight>
                  <a:srgbClr val="FFFF00"/>
                </a:highlight>
              </a:rPr>
              <a:t>1998</a:t>
            </a:r>
          </a:p>
          <a:p>
            <a:r>
              <a:rPr lang="en-US" sz="2800" dirty="0"/>
              <a:t>U-183		  $60,000	  $4,000/yr	   15 yrs     </a:t>
            </a:r>
            <a:r>
              <a:rPr lang="en-US" sz="2800" dirty="0">
                <a:highlight>
                  <a:srgbClr val="FFFF00"/>
                </a:highlight>
              </a:rPr>
              <a:t>2001</a:t>
            </a:r>
          </a:p>
          <a:p>
            <a:r>
              <a:rPr lang="en-US" sz="2800" dirty="0"/>
              <a:t>C-18		  $38,000	  $3,166/yr	   12 yrs     2014</a:t>
            </a:r>
          </a:p>
          <a:p>
            <a:r>
              <a:rPr lang="en-US" sz="2800" dirty="0"/>
              <a:t>C-180		  $38,000	  $3,166/yr	   12 yrs     </a:t>
            </a:r>
            <a:r>
              <a:rPr lang="en-US" sz="2800" dirty="0">
                <a:highlight>
                  <a:srgbClr val="FFFF00"/>
                </a:highlight>
              </a:rPr>
              <a:t>2008</a:t>
            </a:r>
          </a:p>
          <a:p>
            <a:endParaRPr lang="en-US" sz="2800" dirty="0"/>
          </a:p>
          <a:p>
            <a:r>
              <a:rPr lang="en-US" sz="2800" dirty="0"/>
              <a:t>		</a:t>
            </a:r>
            <a:r>
              <a:rPr lang="en-US" sz="2800" b="1" dirty="0">
                <a:solidFill>
                  <a:srgbClr val="FF0000"/>
                </a:solidFill>
              </a:rPr>
              <a:t>Total	          $49,827/yr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263134"/>
            <a:ext cx="7696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Vehicle     Replacement                         Life Span   </a:t>
            </a:r>
          </a:p>
          <a:p>
            <a:r>
              <a:rPr lang="en-US" sz="2800" b="1" dirty="0"/>
              <a:t>                          Cost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609600"/>
            <a:ext cx="609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Capital Equipment Reserve Fund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28800" y="1371600"/>
            <a:ext cx="6629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SCBA Air Pack Replacement</a:t>
            </a:r>
          </a:p>
          <a:p>
            <a:r>
              <a:rPr lang="en-US" sz="2800" dirty="0"/>
              <a:t>SCBA Bottle Replacement                          </a:t>
            </a:r>
          </a:p>
          <a:p>
            <a:r>
              <a:rPr lang="en-US" sz="2800" dirty="0"/>
              <a:t>Hose replacement					  </a:t>
            </a:r>
          </a:p>
          <a:p>
            <a:r>
              <a:rPr lang="en-US" sz="2800" dirty="0"/>
              <a:t>Radio Purchase					</a:t>
            </a:r>
          </a:p>
          <a:p>
            <a:r>
              <a:rPr lang="en-US" sz="2800" dirty="0"/>
              <a:t>General Equipment Replacement</a:t>
            </a:r>
          </a:p>
          <a:p>
            <a:r>
              <a:rPr lang="en-US" sz="2800" dirty="0"/>
              <a:t>Turnout gear (PPE)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533400"/>
            <a:ext cx="7162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</a:rPr>
              <a:t>Town Law 181- Annual Budget and Levy of Taxes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524000"/>
            <a:ext cx="76962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District Commissioners prepare and adopt a proposed annual budget for public consideration (</a:t>
            </a:r>
            <a:r>
              <a:rPr lang="en-US" sz="2400" dirty="0">
                <a:solidFill>
                  <a:srgbClr val="FF0000"/>
                </a:solidFill>
              </a:rPr>
              <a:t>July – Sept</a:t>
            </a:r>
            <a:r>
              <a:rPr lang="en-US" sz="2400" dirty="0"/>
              <a:t>).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 District Commissioners hold a public hearing to solicit public input on the proposed annual budget (</a:t>
            </a:r>
            <a:r>
              <a:rPr lang="en-US" sz="2400" dirty="0">
                <a:solidFill>
                  <a:srgbClr val="FF0000"/>
                </a:solidFill>
              </a:rPr>
              <a:t>October</a:t>
            </a:r>
            <a:r>
              <a:rPr lang="en-US" sz="2400" dirty="0"/>
              <a:t>).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District Commissioners adopt a final annual budget after consideration of input from the public hearing (</a:t>
            </a:r>
            <a:r>
              <a:rPr lang="en-US" sz="2400" dirty="0">
                <a:solidFill>
                  <a:srgbClr val="FF0000"/>
                </a:solidFill>
              </a:rPr>
              <a:t>October-November</a:t>
            </a:r>
            <a:r>
              <a:rPr lang="en-US" sz="2400" dirty="0"/>
              <a:t>).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Adopted annual budget is attached to the budget adopted by the Town Board and the taxes defined by the annual District budget will be levied by the Town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533400"/>
            <a:ext cx="403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   Budget Process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0600" y="1524000"/>
            <a:ext cx="762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 </a:t>
            </a:r>
            <a:r>
              <a:rPr lang="en-US" dirty="0"/>
              <a:t>  </a:t>
            </a:r>
            <a:r>
              <a:rPr lang="en-US" sz="2800" dirty="0"/>
              <a:t> Use expenditure data from past budget cycles </a:t>
            </a:r>
          </a:p>
          <a:p>
            <a:pPr marL="342900" indent="-342900"/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Fund Capital Reserve Accounts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Build in bond payments for building 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800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sz="2800" dirty="0"/>
              <a:t>Generate budget to satisfy needs of District </a:t>
            </a:r>
          </a:p>
          <a:p>
            <a:pPr marL="342900" indent="-342900"/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1143000"/>
            <a:ext cx="495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2023 Proposed Budget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1130" y="2028616"/>
            <a:ext cx="645994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dirty="0"/>
              <a:t>Personal Services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Equipment &amp; Capital Outlay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Fire Protection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Social Security/Medicare/Workers Comp </a:t>
            </a:r>
          </a:p>
          <a:p>
            <a:pPr>
              <a:buFont typeface="Arial" pitchFamily="34" charset="0"/>
              <a:buChar char="•"/>
            </a:pPr>
            <a:r>
              <a:rPr lang="en-US" sz="2800" dirty="0"/>
              <a:t>Reserve Accounts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2209800"/>
            <a:ext cx="80772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Treasurer Wages                           $19,200.00	    $19,200.00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Secretary Wages	                    $8,400.00	      $8,400.00</a:t>
            </a:r>
          </a:p>
          <a:p>
            <a:r>
              <a:rPr lang="en-US" sz="2400" b="1" dirty="0"/>
              <a:t>TOTAL PERSONAL SERVICES        $27,600.00      $27,600.00</a:t>
            </a:r>
          </a:p>
          <a:p>
            <a:r>
              <a:rPr lang="en-US" sz="2000" dirty="0"/>
              <a:t>	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52400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2022          2023</a:t>
            </a:r>
          </a:p>
        </p:txBody>
      </p:sp>
      <p:sp>
        <p:nvSpPr>
          <p:cNvPr id="6" name="Rectangle 5"/>
          <p:cNvSpPr/>
          <p:nvPr/>
        </p:nvSpPr>
        <p:spPr>
          <a:xfrm>
            <a:off x="2895600" y="725000"/>
            <a:ext cx="518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Personal Services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81200" y="533400"/>
            <a:ext cx="4971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Fire Equipment &amp; Capital Outlay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0" y="1981200"/>
            <a:ext cx="7467600" cy="3785652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sz="2400" dirty="0"/>
              <a:t>Apparatus Equipment	            $1,000.00	 $1,000.00</a:t>
            </a:r>
          </a:p>
          <a:p>
            <a:r>
              <a:rPr lang="en-US" sz="2400" dirty="0"/>
              <a:t>Building Equipment                 $1,000.00	 $1,000.00</a:t>
            </a:r>
          </a:p>
          <a:p>
            <a:r>
              <a:rPr lang="en-US" sz="2400" dirty="0"/>
              <a:t>EMS Equipment	            $1,000.00           $1,000.00</a:t>
            </a:r>
          </a:p>
          <a:p>
            <a:r>
              <a:rPr lang="en-US" sz="2400" dirty="0"/>
              <a:t>Firefighter Equipment             $3,000.00           $3,000.00</a:t>
            </a:r>
          </a:p>
          <a:p>
            <a:r>
              <a:rPr lang="en-US" sz="2400" dirty="0"/>
              <a:t>Hose Replacement                      $800.00              $800.00</a:t>
            </a:r>
          </a:p>
          <a:p>
            <a:r>
              <a:rPr lang="en-US" sz="2400" dirty="0">
                <a:solidFill>
                  <a:srgbClr val="FF0000"/>
                </a:solidFill>
              </a:rPr>
              <a:t>*</a:t>
            </a:r>
            <a:r>
              <a:rPr lang="en-US" sz="2400" dirty="0"/>
              <a:t>Personal Protective Equip.   $6,000.00           $6,000.00</a:t>
            </a:r>
          </a:p>
          <a:p>
            <a:r>
              <a:rPr lang="en-US" sz="2400" b="1" dirty="0"/>
              <a:t>TOTAL EQUIPMENT               $12,800.00         $12,800.00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>
                <a:solidFill>
                  <a:srgbClr val="FF0000"/>
                </a:solidFill>
              </a:rPr>
              <a:t>*County Grant for PPE ($15,000)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0" y="1371600"/>
            <a:ext cx="29642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2022	           2023</a:t>
            </a: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590035"/>
            <a:ext cx="8153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Annual Audit			$8,000.00	     $8,000.00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Apparatus Repair/</a:t>
            </a:r>
            <a:r>
              <a:rPr lang="en-US" sz="2400" dirty="0" err="1"/>
              <a:t>Maint</a:t>
            </a:r>
            <a:r>
              <a:rPr lang="en-US" sz="2400" dirty="0"/>
              <a:t>.     $15,000.00	   $17,000.00	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Association Dues		   $700.00	        $700.00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Bank Fees			$2,300.00	     $2,300.00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Bond Payment	         $176,556.00	$179,156.00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Building/Grounds </a:t>
            </a:r>
            <a:r>
              <a:rPr lang="en-US" sz="2400" dirty="0" err="1"/>
              <a:t>Maint</a:t>
            </a:r>
            <a:r>
              <a:rPr lang="en-US" sz="2400" dirty="0"/>
              <a:t>.     $32,000.00	  </a:t>
            </a:r>
            <a:r>
              <a:rPr lang="en-US" sz="2400" dirty="0">
                <a:highlight>
                  <a:srgbClr val="FFFF00"/>
                </a:highlight>
              </a:rPr>
              <a:t>$37,000.00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Building/Grounds Repairs	$1,500.00	     $2,000.00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Commissioner Training	   $200.00	        $200.00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Data Entry/Incident Report.	$3,500.00	     $4,000.00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Electric 		           $16,000.00           $16,000.00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EMS Supplies and Fees	$2,000.00	     $2,000.00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EMS Training			   $500.00                 $500.00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Equip. Maintenance/Repair  $1,000.00              $1,000.00</a:t>
            </a:r>
          </a:p>
        </p:txBody>
      </p:sp>
      <p:sp>
        <p:nvSpPr>
          <p:cNvPr id="3" name="Rectangle 2"/>
          <p:cNvSpPr/>
          <p:nvPr/>
        </p:nvSpPr>
        <p:spPr>
          <a:xfrm>
            <a:off x="3314700" y="319475"/>
            <a:ext cx="2895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Fire Protection</a:t>
            </a:r>
            <a:endParaRPr lang="en-US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1005260"/>
            <a:ext cx="381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2022               2023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1"/>
            <a:ext cx="81534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                                     </a:t>
            </a:r>
            <a:r>
              <a:rPr lang="en-US" sz="2800" b="1" dirty="0">
                <a:solidFill>
                  <a:srgbClr val="002060"/>
                </a:solidFill>
              </a:rPr>
              <a:t>Fire Protection (cont.)</a:t>
            </a:r>
          </a:p>
          <a:p>
            <a:endParaRPr lang="en-US" dirty="0"/>
          </a:p>
          <a:p>
            <a:r>
              <a:rPr lang="en-US" dirty="0"/>
              <a:t>				</a:t>
            </a:r>
            <a:r>
              <a:rPr lang="en-US" b="1" dirty="0"/>
              <a:t>              </a:t>
            </a:r>
            <a:r>
              <a:rPr lang="en-US" sz="3200" b="1" dirty="0"/>
              <a:t>2022	        2023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sz="2400" dirty="0"/>
              <a:t>Fire Prevention		        $3,000.00	         $3,000.00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Firefighter Physical Exams              $7,000.00	         $7,000.00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Firefighter Training	 	        $1,000.00          $1,000.00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err="1"/>
              <a:t>Firematic</a:t>
            </a:r>
            <a:r>
              <a:rPr lang="en-US" sz="2400" dirty="0"/>
              <a:t>/Rehab. Supplies                $600.00             $600.00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Foam                                                       $50.00                $50.00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Food Reimbursement                        $300.00              $300.00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Fuel-Building                                  $11,000.00        </a:t>
            </a:r>
            <a:r>
              <a:rPr lang="en-US" sz="2400" dirty="0">
                <a:highlight>
                  <a:srgbClr val="FFFF00"/>
                </a:highlight>
              </a:rPr>
              <a:t>$13,000.00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Fuel-Trucks                                       $3,200.00           $4,000.00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Hose/Ladder Testing                       $1,000.00           $1,000.00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Inspection of Department             $7,000.00           $7,000.00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Insurance –Liability                       $26,000.00        $26,000.00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</a:t>
            </a:r>
            <a:endParaRPr lang="en-US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4600" y="381000"/>
            <a:ext cx="34401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Fire Protection (cont.)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1524000"/>
            <a:ext cx="8153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/>
              <a:t>Interior Firefighter Fit Testing	    $800.00             $800.00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Legal Services	/Medical Services         $3,000.00          $3,000.00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Miscellaneous			    $500.00             $500.00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Pager Repair/Batteries	                 $800.00           $1,000.00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Physical Fitness			    $600.00             $600.00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Postage			        	   $400.00              $400.00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Printing and Supplies			   $800.00              $800.00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Publication of Notices                             $200.00              $200.00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/>
              <a:t>Telephone/Cable                                   $5,000.00           </a:t>
            </a:r>
            <a:r>
              <a:rPr lang="en-US" sz="2400" dirty="0">
                <a:highlight>
                  <a:srgbClr val="FFFF00"/>
                </a:highlight>
              </a:rPr>
              <a:t>$7,000.00</a:t>
            </a:r>
          </a:p>
        </p:txBody>
      </p:sp>
      <p:sp>
        <p:nvSpPr>
          <p:cNvPr id="4" name="Rectangle 3"/>
          <p:cNvSpPr/>
          <p:nvPr/>
        </p:nvSpPr>
        <p:spPr>
          <a:xfrm>
            <a:off x="5486400" y="914400"/>
            <a:ext cx="30508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/>
              <a:t> 2022	  2023</a:t>
            </a:r>
            <a:endParaRPr lang="en-US" sz="3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5494</TotalTime>
  <Words>941</Words>
  <Application>Microsoft Office PowerPoint</Application>
  <PresentationFormat>On-screen Show (4:3)</PresentationFormat>
  <Paragraphs>139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End User</dc:creator>
  <cp:lastModifiedBy>Jeff</cp:lastModifiedBy>
  <cp:revision>207</cp:revision>
  <dcterms:created xsi:type="dcterms:W3CDTF">2011-10-16T20:52:10Z</dcterms:created>
  <dcterms:modified xsi:type="dcterms:W3CDTF">2022-10-18T20:25:07Z</dcterms:modified>
</cp:coreProperties>
</file>